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6"/>
  </p:notesMasterIdLst>
  <p:sldIdLst>
    <p:sldId id="301" r:id="rId2"/>
    <p:sldId id="263" r:id="rId3"/>
    <p:sldId id="312" r:id="rId4"/>
    <p:sldId id="303" r:id="rId5"/>
    <p:sldId id="311" r:id="rId6"/>
    <p:sldId id="257" r:id="rId7"/>
    <p:sldId id="313" r:id="rId8"/>
    <p:sldId id="323" r:id="rId9"/>
    <p:sldId id="324" r:id="rId10"/>
    <p:sldId id="325" r:id="rId11"/>
    <p:sldId id="330" r:id="rId12"/>
    <p:sldId id="302" r:id="rId13"/>
    <p:sldId id="306" r:id="rId14"/>
    <p:sldId id="26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EC97D-6610-41EC-9297-D75372EBECF2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46DA7-B090-49BF-809D-EBBD955ED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70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273AF-5923-4D78-B493-1B018D52F0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21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46DA7-B090-49BF-809D-EBBD955EDA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93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/>
            <a:fld id="{5AA17442-6F7D-4FCC-A1C6-6015EAD1A98C}" type="slidenum">
              <a: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 defTabSz="966612"/>
              <a:t>8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29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/>
            <a:fld id="{5AA17442-6F7D-4FCC-A1C6-6015EAD1A98C}" type="slidenum">
              <a: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 defTabSz="966612"/>
              <a:t>9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563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/>
            <a:fld id="{5AA17442-6F7D-4FCC-A1C6-6015EAD1A98C}" type="slidenum">
              <a: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 defTabSz="966612"/>
              <a:t>10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312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/>
            <a:fld id="{5AA17442-6F7D-4FCC-A1C6-6015EAD1A98C}" type="slidenum">
              <a: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 defTabSz="966612"/>
              <a:t>11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866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46DA7-B090-49BF-809D-EBBD955EDA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2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CN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altLang="zh-CN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CN"/>
              <a:t>Click to edit Master text styles</a:t>
            </a:r>
          </a:p>
          <a:p>
            <a:pPr lvl="1" eaLnBrk="1" latinLnBrk="0" hangingPunct="1"/>
            <a:r>
              <a:rPr kumimoji="0" lang="en-US" altLang="zh-CN"/>
              <a:t>Second level</a:t>
            </a:r>
          </a:p>
          <a:p>
            <a:pPr lvl="2" eaLnBrk="1" latinLnBrk="0" hangingPunct="1"/>
            <a:r>
              <a:rPr kumimoji="0" lang="en-US" altLang="zh-CN"/>
              <a:t>Third level</a:t>
            </a:r>
          </a:p>
          <a:p>
            <a:pPr lvl="3" eaLnBrk="1" latinLnBrk="0" hangingPunct="1"/>
            <a:r>
              <a:rPr kumimoji="0" lang="en-US" altLang="zh-CN"/>
              <a:t>Fourth level</a:t>
            </a:r>
          </a:p>
          <a:p>
            <a:pPr lvl="4" eaLnBrk="1" latinLnBrk="0" hangingPunct="1"/>
            <a:r>
              <a:rPr kumimoji="0" lang="en-US" altLang="zh-CN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itcointalk.org/index.php?topic=532.msg6269#msg626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3ED07D7A-0DF2-4C50-A6A0-4E18292738C1}"/>
              </a:ext>
            </a:extLst>
          </p:cNvPr>
          <p:cNvSpPr txBox="1"/>
          <p:nvPr/>
        </p:nvSpPr>
        <p:spPr>
          <a:xfrm>
            <a:off x="307369" y="1828800"/>
            <a:ext cx="448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725645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The Origin of DAO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763163-4DB2-4F4E-BD56-EC556B794308}"/>
              </a:ext>
            </a:extLst>
          </p:cNvPr>
          <p:cNvSpPr txBox="1"/>
          <p:nvPr/>
        </p:nvSpPr>
        <p:spPr>
          <a:xfrm>
            <a:off x="4267200" y="3886200"/>
            <a:ext cx="4191000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725645"/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Jademont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Zheng</a:t>
            </a:r>
          </a:p>
          <a:p>
            <a:pPr algn="just" defTabSz="725645"/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微软雅黑"/>
            </a:endParaRPr>
          </a:p>
          <a:p>
            <a:pPr algn="just" defTabSz="725645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Founding Partner of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Waterdrip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 Capital</a:t>
            </a:r>
          </a:p>
          <a:p>
            <a:pPr algn="just" defTabSz="725645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 </a:t>
            </a:r>
          </a:p>
          <a:p>
            <a:pPr algn="just" defTabSz="725645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Committee Member of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BitShares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 </a:t>
            </a:r>
          </a:p>
          <a:p>
            <a:pPr algn="just" defTabSz="725645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rPr>
              <a:t>             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微软雅黑"/>
            </a:endParaRPr>
          </a:p>
          <a:p>
            <a:pPr algn="just" defTabSz="725645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defTabSz="725645"/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微软雅黑"/>
            </a:endParaRPr>
          </a:p>
        </p:txBody>
      </p:sp>
      <p:pic>
        <p:nvPicPr>
          <p:cNvPr id="37" name="媒体1">
            <a:hlinkClick r:id="" action="ppaction://media"/>
            <a:extLst>
              <a:ext uri="{FF2B5EF4-FFF2-40B4-BE49-F238E27FC236}">
                <a16:creationId xmlns:a16="http://schemas.microsoft.com/office/drawing/2014/main" id="{CA517F60-6D5E-4A0B-924A-1499F9F87C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073" y="-466378"/>
            <a:ext cx="365522" cy="3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4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2964556" y="343315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 defTabSz="685800">
              <a:spcBef>
                <a:spcPct val="0"/>
              </a:spcBef>
              <a:defRPr/>
            </a:pPr>
            <a:endParaRPr lang="en-US" altLang="zh-CN" sz="1600" b="1" cap="all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" y="912906"/>
            <a:ext cx="196850" cy="493712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kumimoji="1"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850" y="959778"/>
            <a:ext cx="4072255" cy="42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kumimoji="1" lang="en-US" altLang="zh-CN" sz="21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BitShares</a:t>
            </a:r>
            <a:r>
              <a:rPr kumimoji="1"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  <a:endParaRPr kumimoji="1" lang="zh-CN" altLang="en-US" sz="2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BED884-CC2D-49F9-A0FD-9EA932391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904027"/>
            <a:ext cx="3829130" cy="3170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8EFA7E-D122-4CA1-B8BD-9A24B31B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346" y="1867123"/>
            <a:ext cx="3950404" cy="31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7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2964556" y="343315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 defTabSz="685800">
              <a:spcBef>
                <a:spcPct val="0"/>
              </a:spcBef>
              <a:defRPr/>
            </a:pPr>
            <a:endParaRPr lang="en-US" altLang="zh-CN" sz="1600" b="1" cap="all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" y="912906"/>
            <a:ext cx="196850" cy="493712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kumimoji="1"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850" y="959778"/>
            <a:ext cx="4908550" cy="42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kumimoji="1" lang="en-US" altLang="zh-CN" sz="21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BitShares</a:t>
            </a:r>
            <a:r>
              <a:rPr kumimoji="1"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Economic Mechanism</a:t>
            </a:r>
            <a:endParaRPr kumimoji="1" lang="zh-CN" altLang="en-US" sz="2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79769-5550-40D4-A896-2345AA18E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5" y="1600200"/>
            <a:ext cx="6207789" cy="4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07458-A528-4BE3-8432-C9C399BC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DAC</a:t>
            </a:r>
            <a:r>
              <a:rPr lang="zh-CN" altLang="en-US" dirty="0"/>
              <a:t> </a:t>
            </a:r>
            <a:r>
              <a:rPr lang="en-US" altLang="zh-CN" dirty="0"/>
              <a:t>DAO and DAS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7C2A1-835B-4F5F-AB77-D587596EC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90" y="1981200"/>
            <a:ext cx="8182510" cy="4525963"/>
          </a:xfrm>
        </p:spPr>
        <p:txBody>
          <a:bodyPr/>
          <a:lstStyle/>
          <a:p>
            <a:r>
              <a:rPr lang="en-US" altLang="zh-CN" dirty="0"/>
              <a:t>Decentralized Autonomous </a:t>
            </a:r>
            <a:r>
              <a:rPr lang="en-US" altLang="zh-CN" b="1" dirty="0"/>
              <a:t>Corporation</a:t>
            </a:r>
          </a:p>
          <a:p>
            <a:endParaRPr lang="en-US" altLang="zh-CN" dirty="0"/>
          </a:p>
          <a:p>
            <a:r>
              <a:rPr lang="en-US" altLang="zh-CN" dirty="0"/>
              <a:t>Decentralized Autonomous </a:t>
            </a:r>
            <a:r>
              <a:rPr lang="en-US" altLang="zh-CN" b="1" dirty="0"/>
              <a:t>Organization</a:t>
            </a:r>
          </a:p>
          <a:p>
            <a:pPr marL="36576" indent="0">
              <a:buNone/>
            </a:pPr>
            <a:endParaRPr lang="en-US" altLang="zh-CN" dirty="0"/>
          </a:p>
          <a:p>
            <a:r>
              <a:rPr lang="en-US" altLang="zh-CN" dirty="0"/>
              <a:t>Decentralized Autonomous </a:t>
            </a:r>
            <a:r>
              <a:rPr lang="en-US" altLang="zh-CN" b="1" dirty="0"/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175264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E909809-8B6F-42B2-B474-A0F1CE6D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915400" cy="11430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A Comparison Between Graphene &amp; Ethereum</a:t>
            </a:r>
            <a:endParaRPr lang="zh-CN" altLang="en-US" sz="32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52EEADA-ABCB-4414-AEB6-D8E804E73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62834"/>
            <a:ext cx="3429000" cy="2603897"/>
          </a:xfrm>
        </p:spPr>
      </p:pic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AA8DBDEA-5DB9-4736-872F-136FF5F16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32" y="2562835"/>
            <a:ext cx="4539268" cy="25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6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667000"/>
            <a:ext cx="7467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altLang="zh-CN" sz="6000" dirty="0"/>
              <a:t>Thank you !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66118"/>
            <a:ext cx="7467600" cy="29257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Before DAO</a:t>
            </a:r>
          </a:p>
          <a:p>
            <a:endParaRPr lang="en-US" altLang="zh-CN" dirty="0"/>
          </a:p>
          <a:p>
            <a:r>
              <a:rPr lang="en-US" altLang="zh-CN" dirty="0"/>
              <a:t>From Bitcoin to </a:t>
            </a:r>
            <a:r>
              <a:rPr lang="en-US" altLang="zh-CN" dirty="0" err="1"/>
              <a:t>BeyondBitcoin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BitShares</a:t>
            </a:r>
            <a:r>
              <a:rPr lang="en-US" altLang="zh-CN" dirty="0"/>
              <a:t> &amp; Ethereum</a:t>
            </a:r>
          </a:p>
          <a:p>
            <a:endParaRPr lang="en-US" altLang="zh-CN" dirty="0"/>
          </a:p>
          <a:p>
            <a:r>
              <a:rPr lang="en-US" altLang="zh-CN" dirty="0" err="1"/>
              <a:t>BitShares</a:t>
            </a:r>
            <a:r>
              <a:rPr lang="en-US" altLang="zh-CN" dirty="0"/>
              <a:t> DAO 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Before DAO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436" y="2133600"/>
            <a:ext cx="4191000" cy="3200400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en-US" altLang="zh-CN" dirty="0"/>
              <a:t>Bitcoin </a:t>
            </a:r>
          </a:p>
          <a:p>
            <a:pPr marL="36576" indent="0">
              <a:buNone/>
            </a:pPr>
            <a:r>
              <a:rPr lang="en-US" altLang="zh-CN" sz="2000" dirty="0"/>
              <a:t>Whitepaper     </a:t>
            </a:r>
            <a:r>
              <a:rPr lang="en-US" altLang="zh-CN" sz="2000" dirty="0">
                <a:sym typeface="Wingdings" panose="05000000000000000000" pitchFamily="2" charset="2"/>
              </a:rPr>
              <a:t></a:t>
            </a:r>
            <a:r>
              <a:rPr lang="en-US" altLang="zh-CN" sz="2000" dirty="0"/>
              <a:t> Constitution</a:t>
            </a:r>
          </a:p>
          <a:p>
            <a:pPr marL="36576" indent="0">
              <a:buNone/>
            </a:pPr>
            <a:r>
              <a:rPr lang="en-US" altLang="zh-CN" sz="2000" dirty="0"/>
              <a:t>Employee       </a:t>
            </a:r>
            <a:r>
              <a:rPr lang="en-US" altLang="zh-CN" sz="2000" dirty="0">
                <a:sym typeface="Wingdings" panose="05000000000000000000" pitchFamily="2" charset="2"/>
              </a:rPr>
              <a:t></a:t>
            </a:r>
            <a:r>
              <a:rPr lang="en-US" altLang="zh-CN" sz="2000" dirty="0"/>
              <a:t> Miner</a:t>
            </a:r>
          </a:p>
          <a:p>
            <a:pPr marL="36576" indent="0">
              <a:buNone/>
            </a:pPr>
            <a:r>
              <a:rPr lang="en-US" altLang="zh-CN" sz="2000" dirty="0"/>
              <a:t>Raw Material  </a:t>
            </a:r>
            <a:r>
              <a:rPr lang="en-US" altLang="zh-CN" sz="2000" dirty="0">
                <a:sym typeface="Wingdings" panose="05000000000000000000" pitchFamily="2" charset="2"/>
              </a:rPr>
              <a:t></a:t>
            </a:r>
            <a:r>
              <a:rPr lang="en-US" altLang="zh-CN" sz="2000" dirty="0"/>
              <a:t> Electricity</a:t>
            </a:r>
          </a:p>
          <a:p>
            <a:pPr marL="36576" indent="0">
              <a:buNone/>
            </a:pPr>
            <a:r>
              <a:rPr lang="en-US" altLang="zh-CN" sz="2000" dirty="0"/>
              <a:t>Salary             </a:t>
            </a:r>
            <a:r>
              <a:rPr lang="en-US" altLang="zh-CN" sz="2000" dirty="0">
                <a:sym typeface="Wingdings" panose="05000000000000000000" pitchFamily="2" charset="2"/>
              </a:rPr>
              <a:t></a:t>
            </a:r>
            <a:r>
              <a:rPr lang="en-US" altLang="zh-CN" sz="2000" dirty="0"/>
              <a:t> BTC</a:t>
            </a:r>
          </a:p>
          <a:p>
            <a:pPr marL="36576" indent="0">
              <a:buNone/>
            </a:pPr>
            <a:r>
              <a:rPr lang="en-US" altLang="zh-CN" sz="2000" dirty="0"/>
              <a:t>Product           </a:t>
            </a:r>
            <a:r>
              <a:rPr lang="en-US" altLang="zh-CN" sz="2000" dirty="0">
                <a:sym typeface="Wingdings" panose="05000000000000000000" pitchFamily="2" charset="2"/>
              </a:rPr>
              <a:t></a:t>
            </a:r>
            <a:r>
              <a:rPr lang="en-US" altLang="zh-CN" sz="2000" dirty="0"/>
              <a:t> E-cash System</a:t>
            </a:r>
          </a:p>
          <a:p>
            <a:pPr marL="36576" indent="0">
              <a:buNone/>
            </a:pPr>
            <a:r>
              <a:rPr lang="en-US" altLang="zh-CN" sz="2000" dirty="0"/>
              <a:t>Customers      </a:t>
            </a:r>
            <a:r>
              <a:rPr lang="en-US" altLang="zh-CN" sz="2000" dirty="0">
                <a:sym typeface="Wingdings" panose="05000000000000000000" pitchFamily="2" charset="2"/>
              </a:rPr>
              <a:t></a:t>
            </a:r>
            <a:r>
              <a:rPr lang="en-US" altLang="zh-CN" sz="2000" dirty="0"/>
              <a:t> All users</a:t>
            </a:r>
          </a:p>
          <a:p>
            <a:pPr marL="36576" indent="0">
              <a:buNone/>
            </a:pPr>
            <a:endParaRPr lang="en-US" altLang="zh-CN" sz="2000" dirty="0"/>
          </a:p>
          <a:p>
            <a:pPr marL="36576" indent="0">
              <a:buNone/>
            </a:pPr>
            <a:endParaRPr lang="en-US" altLang="zh-CN" sz="2000" dirty="0"/>
          </a:p>
          <a:p>
            <a:pPr marL="36576" indent="0">
              <a:buNone/>
            </a:pPr>
            <a:endParaRPr lang="en-US" altLang="zh-CN" sz="2000" dirty="0"/>
          </a:p>
          <a:p>
            <a:pPr marL="36576" indent="0">
              <a:buNone/>
            </a:pPr>
            <a:endParaRPr lang="en-US" altLang="zh-CN" sz="2000" dirty="0"/>
          </a:p>
          <a:p>
            <a:pPr marL="36576" indent="0">
              <a:buNone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175568-7D9C-43E0-BFB7-5EF4BAD5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8" y="1828800"/>
            <a:ext cx="4355501" cy="3505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BF5115-A711-467B-B8CA-6FE5E683A0D9}"/>
              </a:ext>
            </a:extLst>
          </p:cNvPr>
          <p:cNvSpPr txBox="1"/>
          <p:nvPr/>
        </p:nvSpPr>
        <p:spPr>
          <a:xfrm>
            <a:off x="1143000" y="54864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However, bitcoin is of low speed and lack of flexibility.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8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18126-D721-421B-ADF6-73632B30D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1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From Bitcoin to </a:t>
            </a:r>
            <a:r>
              <a:rPr lang="en-US" altLang="zh-CN" sz="3600" dirty="0" err="1"/>
              <a:t>BeyondBitcoin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8F105C-E05E-40CD-BAA9-FE48C76F7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3" y="1752600"/>
            <a:ext cx="7772400" cy="4953000"/>
          </a:xfrm>
        </p:spPr>
        <p:txBody>
          <a:bodyPr>
            <a:normAutofit fontScale="92500" lnSpcReduction="20000"/>
          </a:bodyPr>
          <a:lstStyle/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r>
              <a:rPr lang="en-US" altLang="zh-CN" sz="2000" dirty="0">
                <a:hlinkClick r:id="rId2"/>
              </a:rPr>
              <a:t>Satoshi: </a:t>
            </a:r>
          </a:p>
          <a:p>
            <a:pPr marL="36576" indent="0">
              <a:buNone/>
            </a:pPr>
            <a:r>
              <a:rPr lang="en-US" altLang="zh-CN" sz="2000" dirty="0">
                <a:hlinkClick r:id="rId2"/>
              </a:rPr>
              <a:t>If you don’t believe me or don’t get it, I don’t have time to try to convince you, sorry.</a:t>
            </a:r>
          </a:p>
          <a:p>
            <a:pPr marL="36576" indent="0">
              <a:buNone/>
            </a:pPr>
            <a:endParaRPr lang="en-US" altLang="zh-CN" sz="2000" dirty="0">
              <a:hlinkClick r:id="rId2"/>
            </a:endParaRPr>
          </a:p>
          <a:p>
            <a:pPr marL="36576" indent="0">
              <a:buNone/>
            </a:pPr>
            <a:r>
              <a:rPr lang="en-US" altLang="zh-CN" sz="2000" dirty="0">
                <a:hlinkClick r:id="rId2"/>
              </a:rPr>
              <a:t>https://bitcointalk.org/index.php?topic=532.msg6269#msg6269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83B5A5-8AEF-48BF-BABA-D337327B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3" y="1546261"/>
            <a:ext cx="8316115" cy="3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B8297-4CD6-4DF6-83F7-F863290F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BitShares</a:t>
            </a:r>
            <a:r>
              <a:rPr lang="en-US" altLang="zh-CN" dirty="0"/>
              <a:t>---The First DAO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D2E056-A8BB-4E64-A367-7A5E1DCC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17638"/>
            <a:ext cx="4698437" cy="452596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15A6A0-270B-41D7-87F7-2C152FC85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08" y="1437958"/>
            <a:ext cx="3490912" cy="1766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3F0E35-93C5-4444-B0DB-901AEC67C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08" y="3416936"/>
            <a:ext cx="3540450" cy="25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5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E909809-8B6F-42B2-B474-A0F1CE6D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BitShares</a:t>
            </a:r>
            <a:r>
              <a:rPr lang="en-US" altLang="zh-CN" dirty="0"/>
              <a:t> &amp; Ethereum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4890D1-2076-42DB-8427-18644E1F6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164234"/>
            <a:ext cx="3842808" cy="288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B270BB-DD7F-415C-8F3E-06B1F84716C9}"/>
              </a:ext>
            </a:extLst>
          </p:cNvPr>
          <p:cNvSpPr txBox="1"/>
          <p:nvPr/>
        </p:nvSpPr>
        <p:spPr>
          <a:xfrm>
            <a:off x="3200400" y="5257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Old days in 2014</a:t>
            </a:r>
            <a:endParaRPr lang="zh-CN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CAE2A45-0CAC-488E-BF46-662939E7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64234"/>
            <a:ext cx="4803510" cy="288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B8297-4CD6-4DF6-83F7-F863290F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BitShares</a:t>
            </a:r>
            <a:r>
              <a:rPr lang="en-US" altLang="zh-CN" dirty="0"/>
              <a:t>---The First DAO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196C80-CBB8-4967-90FC-C80764A06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92146"/>
            <a:ext cx="6553200" cy="49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2964556" y="343315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 defTabSz="685800">
              <a:spcBef>
                <a:spcPct val="0"/>
              </a:spcBef>
              <a:defRPr/>
            </a:pPr>
            <a:endParaRPr lang="en-US" altLang="zh-CN" sz="1600" b="1" cap="all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" y="912906"/>
            <a:ext cx="196850" cy="493712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kumimoji="1"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850" y="959778"/>
            <a:ext cx="4072255" cy="42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kumimoji="1" lang="en-US" altLang="zh-CN" sz="21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BitShares</a:t>
            </a:r>
            <a:r>
              <a:rPr kumimoji="1"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Key features</a:t>
            </a:r>
            <a:endParaRPr kumimoji="1" lang="zh-CN" altLang="en-US" sz="2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F906BF-3814-499E-BCE9-44A2331F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17" y="2061653"/>
            <a:ext cx="4226866" cy="24646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2D3B1C2-5D74-47B4-BF60-33366D9869FB}"/>
              </a:ext>
            </a:extLst>
          </p:cNvPr>
          <p:cNvSpPr txBox="1"/>
          <p:nvPr/>
        </p:nvSpPr>
        <p:spPr>
          <a:xfrm>
            <a:off x="2151721" y="4847235"/>
            <a:ext cx="46805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bg1"/>
                </a:solidFill>
              </a:rPr>
              <a:t>Qualified for industrial applications: 3300 up to 100000 </a:t>
            </a:r>
            <a:r>
              <a:rPr lang="en-US" altLang="zh-CN" sz="1350" dirty="0" err="1">
                <a:solidFill>
                  <a:schemeClr val="bg1"/>
                </a:solidFill>
              </a:rPr>
              <a:t>tps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EF0506-F9A3-42F7-A200-37E04C281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14" y="2061653"/>
            <a:ext cx="4107188" cy="24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3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2964556" y="343315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 defTabSz="685800">
              <a:spcBef>
                <a:spcPct val="0"/>
              </a:spcBef>
              <a:defRPr/>
            </a:pPr>
            <a:endParaRPr lang="en-US" altLang="zh-CN" sz="1600" b="1" cap="all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" y="912906"/>
            <a:ext cx="196850" cy="493712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kumimoji="1"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850" y="959778"/>
            <a:ext cx="4072255" cy="42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kumimoji="1" lang="en-US" altLang="zh-CN" sz="21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BitShares</a:t>
            </a:r>
            <a:r>
              <a:rPr kumimoji="1"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Governance </a:t>
            </a:r>
            <a:endParaRPr kumimoji="1" lang="zh-CN" altLang="en-US" sz="2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D2E31A-9658-48E9-B62E-FB810217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3889482"/>
            <a:ext cx="3429318" cy="18863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FBD396-C527-4533-ABF5-AF78B6DD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008" y="3889482"/>
            <a:ext cx="3842738" cy="1876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F14D13-6E4C-4062-85E7-9DB84A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" y="1629630"/>
            <a:ext cx="3429318" cy="2083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81E52D-BC12-48CF-809A-C5C20B501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008" y="1629630"/>
            <a:ext cx="3842738" cy="20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5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1208</TotalTime>
  <Words>177</Words>
  <Application>Microsoft Office PowerPoint</Application>
  <PresentationFormat>全屏显示(4:3)</PresentationFormat>
  <Paragraphs>67</Paragraphs>
  <Slides>14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Century Gothic</vt:lpstr>
      <vt:lpstr>Franklin Gothic Book</vt:lpstr>
      <vt:lpstr>Wingdings 2</vt:lpstr>
      <vt:lpstr>Technic</vt:lpstr>
      <vt:lpstr>PowerPoint 演示文稿</vt:lpstr>
      <vt:lpstr>Outline</vt:lpstr>
      <vt:lpstr>Before DAO</vt:lpstr>
      <vt:lpstr>From Bitcoin to BeyondBitcoin</vt:lpstr>
      <vt:lpstr>BitShares---The First DAO</vt:lpstr>
      <vt:lpstr>BitShares &amp; Ethereum</vt:lpstr>
      <vt:lpstr>BitShares---The First DAO</vt:lpstr>
      <vt:lpstr>PowerPoint 演示文稿</vt:lpstr>
      <vt:lpstr>PowerPoint 演示文稿</vt:lpstr>
      <vt:lpstr>PowerPoint 演示文稿</vt:lpstr>
      <vt:lpstr>PowerPoint 演示文稿</vt:lpstr>
      <vt:lpstr>DAC DAO and DAS</vt:lpstr>
      <vt:lpstr>A Comparison Between Graphene &amp; Ethereum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STO对区块链行业的影响 </dc:title>
  <dc:creator>yushan</dc:creator>
  <cp:lastModifiedBy>Yushan Zheng</cp:lastModifiedBy>
  <cp:revision>64</cp:revision>
  <dcterms:created xsi:type="dcterms:W3CDTF">2006-08-16T00:00:00Z</dcterms:created>
  <dcterms:modified xsi:type="dcterms:W3CDTF">2019-12-02T10:59:31Z</dcterms:modified>
</cp:coreProperties>
</file>